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11"/>
  </p:notesMasterIdLst>
  <p:handoutMasterIdLst>
    <p:handoutMasterId r:id="rId12"/>
  </p:handoutMasterIdLst>
  <p:sldIdLst>
    <p:sldId id="257" r:id="rId5"/>
    <p:sldId id="260" r:id="rId6"/>
    <p:sldId id="272" r:id="rId7"/>
    <p:sldId id="274" r:id="rId8"/>
    <p:sldId id="273" r:id="rId9"/>
    <p:sldId id="275" r:id="rId10"/>
  </p:sldIdLst>
  <p:sldSz cx="9144000" cy="5143500" type="screen16x9"/>
  <p:notesSz cx="6858000" cy="9144000"/>
  <p:defaultTextStyle>
    <a:defPPr>
      <a:defRPr lang="fr-FR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51" autoAdjust="0"/>
    <p:restoredTop sz="77885"/>
  </p:normalViewPr>
  <p:slideViewPr>
    <p:cSldViewPr snapToGrid="0" snapToObjects="1" showGuides="1">
      <p:cViewPr>
        <p:scale>
          <a:sx n="100" d="100"/>
          <a:sy n="100" d="100"/>
        </p:scale>
        <p:origin x="1710" y="37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50" d="100"/>
          <a:sy n="150" d="100"/>
        </p:scale>
        <p:origin x="608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 dirty="0">
              <a:latin typeface="Arial" panose="020B0604020202020204" pitchFamily="34" charset="0"/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279B33-A94D-4C8C-88C2-619932967EF3}" type="datetimeFigureOut">
              <a:rPr lang="fr-CH" smtClean="0">
                <a:latin typeface="Arial" panose="020B0604020202020204" pitchFamily="34" charset="0"/>
              </a:rPr>
              <a:t>05.12.2021</a:t>
            </a:fld>
            <a:endParaRPr lang="fr-CH" dirty="0">
              <a:latin typeface="Arial" panose="020B0604020202020204" pitchFamily="34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 dirty="0">
              <a:latin typeface="Arial" panose="020B0604020202020204" pitchFamily="34" charset="0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BF4AF0-8439-436D-BEF0-52070F19E1B6}" type="slidenum">
              <a:rPr lang="fr-CH" smtClean="0">
                <a:latin typeface="Arial" panose="020B0604020202020204" pitchFamily="34" charset="0"/>
              </a:rPr>
              <a:t>‹#›</a:t>
            </a:fld>
            <a:endParaRPr lang="fr-CH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9056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F8103E42-5239-1A40-AD33-3EE7E9DDF5FD}" type="datetimeFigureOut">
              <a:rPr lang="fr-FR" smtClean="0"/>
              <a:pPr/>
              <a:t>05/12/2021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4CF50783-AAED-1941-8BCC-9F6140F0A6B1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26742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50783-AAED-1941-8BCC-9F6140F0A6B1}" type="slidenum">
              <a:rPr lang="fr-FR" smtClean="0"/>
              <a:pPr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92670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50783-AAED-1941-8BCC-9F6140F0A6B1}" type="slidenum">
              <a:rPr lang="fr-FR" smtClean="0"/>
              <a:pPr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47569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50783-AAED-1941-8BCC-9F6140F0A6B1}" type="slidenum">
              <a:rPr lang="fr-FR" smtClean="0"/>
              <a:pPr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89934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pour une image  11">
            <a:extLst>
              <a:ext uri="{FF2B5EF4-FFF2-40B4-BE49-F238E27FC236}">
                <a16:creationId xmlns:a16="http://schemas.microsoft.com/office/drawing/2014/main" id="{4CF6F629-51E7-9F40-939D-F50AE3925A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31913" y="0"/>
            <a:ext cx="7812087" cy="4948238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5563" y="786535"/>
            <a:ext cx="2738437" cy="2338387"/>
          </a:xfrm>
          <a:solidFill>
            <a:schemeClr val="accent1"/>
          </a:solidFill>
        </p:spPr>
        <p:txBody>
          <a:bodyPr lIns="216000" anchor="ctr" anchorCtr="0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6763" y="3124922"/>
            <a:ext cx="1828800" cy="1568450"/>
          </a:xfrm>
          <a:solidFill>
            <a:schemeClr val="tx1"/>
          </a:solidFill>
        </p:spPr>
        <p:txBody>
          <a:bodyPr lIns="9000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535A482-EC85-1C41-A1E4-7882A0E39F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647" y="80283"/>
            <a:ext cx="1175301" cy="508655"/>
          </a:xfrm>
          <a:prstGeom prst="rect">
            <a:avLst/>
          </a:prstGeom>
        </p:spPr>
      </p:pic>
      <p:sp>
        <p:nvSpPr>
          <p:cNvPr id="16" name="Espace réservé du texte 4">
            <a:extLst>
              <a:ext uri="{FF2B5EF4-FFF2-40B4-BE49-F238E27FC236}">
                <a16:creationId xmlns:a16="http://schemas.microsoft.com/office/drawing/2014/main" id="{01960462-6F28-0740-916D-499D3BEDB2B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00800" y="4683125"/>
            <a:ext cx="1828800" cy="460375"/>
          </a:xfrm>
          <a:solidFill>
            <a:schemeClr val="bg1"/>
          </a:solidFill>
        </p:spPr>
        <p:txBody>
          <a:bodyPr lIns="90000" anchor="ctr">
            <a:noAutofit/>
          </a:bodyPr>
          <a:lstStyle>
            <a:lvl1pPr marL="0" indent="0" algn="ctr">
              <a:buNone/>
              <a:defRPr sz="1100"/>
            </a:lvl1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E187583-F16A-6F41-8B68-000F9C9C20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2550" y="4440264"/>
            <a:ext cx="698500" cy="507975"/>
          </a:xfrm>
        </p:spPr>
        <p:txBody>
          <a:bodyPr lIns="0" tIns="0" rIns="0" bIns="0" anchor="b" anchorCtr="0">
            <a:noAutofit/>
          </a:bodyPr>
          <a:lstStyle>
            <a:lvl1pPr marL="114300" indent="-107950">
              <a:buFontTx/>
              <a:buBlip>
                <a:blip r:embed="rId3"/>
              </a:buBlip>
              <a:tabLst/>
              <a:defRPr sz="700">
                <a:solidFill>
                  <a:schemeClr val="tx1"/>
                </a:solidFill>
              </a:defRPr>
            </a:lvl1pPr>
          </a:lstStyle>
          <a:p>
            <a:r>
              <a:rPr lang="fr-FR" dirty="0"/>
              <a:t>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577880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pos="126" userDrawn="1">
          <p15:clr>
            <a:srgbClr val="FBAE40"/>
          </p15:clr>
        </p15:guide>
        <p15:guide id="5" orient="horz" pos="123" userDrawn="1">
          <p15:clr>
            <a:srgbClr val="FBAE40"/>
          </p15:clr>
        </p15:guide>
        <p15:guide id="6" orient="horz" pos="3117" userDrawn="1">
          <p15:clr>
            <a:srgbClr val="FBAE40"/>
          </p15:clr>
        </p15:guide>
        <p15:guide id="7" pos="83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4875" y="1563688"/>
            <a:ext cx="3671466" cy="3263504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9772" y="1563688"/>
            <a:ext cx="3671466" cy="3263504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6897D737-724C-984A-82E1-2A2DBD5F6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E34C2B73-67B7-BB4C-AE0F-7D16D8DDD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C9FF6AA9-AC16-D748-B815-56221BFFF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DD59D891-3F23-D04C-AB43-6FA4220AF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76706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9BFFD8D9-6AAA-B44F-8BD5-98D7A654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84C64CE-C88F-2044-AD84-19F588F18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948AF20-C2DF-3542-BB6A-8354A9817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1083942-1443-BC45-9F95-32C82A8DC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740393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8239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5563" y="2571750"/>
            <a:ext cx="2738437" cy="2111375"/>
          </a:xfrm>
          <a:solidFill>
            <a:schemeClr val="accent2"/>
          </a:solidFill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0E5EA1C-63CE-2C4F-B9F4-39FDBC14B9A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E7A5892-F23D-BD48-84D1-FD279BA1686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C516D46-C7BB-2141-A4EE-18D1756414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409483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7726363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1E6F4EB-CC02-6E4D-9146-CE4A7A789A9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ED4AA2C-29B3-CA42-B7C3-C932911A758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FE7A1E3-AAEC-7641-B6C5-8D9FC0B6A21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017272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3114674"/>
            <a:ext cx="8239125" cy="2028825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7"/>
          </p:nvPr>
        </p:nvSpPr>
        <p:spPr>
          <a:xfrm>
            <a:off x="904875" y="1563688"/>
            <a:ext cx="7646988" cy="1436687"/>
          </a:xfrm>
        </p:spPr>
        <p:txBody>
          <a:bodyPr/>
          <a:lstStyle>
            <a:lvl4pPr>
              <a:defRPr>
                <a:latin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</a:defRPr>
            </a:lvl5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fr-CH" dirty="0"/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37CF3032-2465-874C-B786-95E1B594A5AB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AF73E2A-22D7-894A-9267-185CB4E4B13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D9777C-EC90-1141-9E30-4B4F669C2BE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0E011164-727C-4C46-B34E-7729CB350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35311561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D8101AB-8ACE-BB4C-9D61-B4AABFE11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F9CFC1D-0B2A-0A4E-9C0D-682EECA55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6622065-A833-2340-B0FD-ACB065A3B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94840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Modifier les styles du texte du masque
Deuxième niveau
Troisième niveau
Quatrième niveau
Cinquième niveau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12" name="Espace réservé de la date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88864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Modifier les styles du texte du masque
Deuxième niveau
Troisième niveau
Quatrième niveau
Cinquième niveau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12" name="Espace réservé de la date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68177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32229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A30C78BE-DAD0-D748-8B93-AD898D00C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131A8490-33AC-9443-A9FC-9A5E93229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B875139C-6471-774D-89EF-2B93FAD2C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3942AF23-4BDC-8C4A-9212-AF88439C6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69627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487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00" y="0"/>
            <a:ext cx="3144838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55F20A3C-6DA6-684F-8F84-A7C8F1339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B633A2CC-2D27-AE47-AE09-87A5F61228B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11" name="Espace réservé du pied de page 10">
            <a:extLst>
              <a:ext uri="{FF2B5EF4-FFF2-40B4-BE49-F238E27FC236}">
                <a16:creationId xmlns:a16="http://schemas.microsoft.com/office/drawing/2014/main" id="{CABC000E-4E22-1A40-9D3F-FE2F141E5CA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0AF49D93-C78A-F646-92B0-A7932C43D9E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43184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144838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02A0D73-096C-844E-97C3-C4A4AF580F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CEF5AC5C-A2B6-2848-8C47-96A168E211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31B90E33-03D8-2143-B49F-B1474EE1A1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3FC7B5EC-066E-EC4A-B320-77DF64E6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6" y="131032"/>
            <a:ext cx="3144520" cy="1072753"/>
          </a:xfrm>
        </p:spPr>
        <p:txBody>
          <a:bodyPr/>
          <a:lstStyle/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698958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144838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02A0D73-096C-844E-97C3-C4A4AF580F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CEF5AC5C-A2B6-2848-8C47-96A168E211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31B90E33-03D8-2143-B49F-B1474EE1A1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3FC7B5EC-066E-EC4A-B320-77DF64E6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9395" y="131032"/>
            <a:ext cx="3144520" cy="1072753"/>
          </a:xfrm>
        </p:spPr>
        <p:txBody>
          <a:bodyPr/>
          <a:lstStyle/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531427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1563688"/>
            <a:ext cx="3144838" cy="3579812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C026A30B-6F8E-1445-88F0-A5FB77E12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826567D5-4A83-9E48-B441-CCB2A72BA6D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C830A539-93F1-2541-B9F0-330893BD519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82F21D18-8706-7E4D-8FBE-C1E2584541D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34545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</p:spPr>
        <p:txBody>
          <a:bodyPr vert="horz" lIns="180000" tIns="0" rIns="72000" bIns="46800" rtlCol="0" anchor="t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875" y="1563688"/>
            <a:ext cx="7726363" cy="3386772"/>
          </a:xfrm>
          <a:prstGeom prst="rect">
            <a:avLst/>
          </a:prstGeom>
        </p:spPr>
        <p:txBody>
          <a:bodyPr vert="horz" lIns="18000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-1221413" y="2778452"/>
            <a:ext cx="3341052" cy="911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accent1"/>
                </a:solidFill>
                <a:latin typeface="Arial" panose="020B0604020202020204" pitchFamily="34" charset="0"/>
              </a:defRPr>
            </a:lvl1pPr>
          </a:lstStyle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115989" y="1874064"/>
            <a:ext cx="3543260" cy="5127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fr-FR" dirty="0"/>
              <a:t>Speaker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1238" y="195263"/>
            <a:ext cx="512762" cy="163552"/>
          </a:xfrm>
          <a:prstGeom prst="rect">
            <a:avLst/>
          </a:prstGeom>
        </p:spPr>
        <p:txBody>
          <a:bodyPr vert="horz" lIns="90000" tIns="0" rIns="90000" bIns="0" rtlCol="0" anchor="t"/>
          <a:lstStyle>
            <a:lvl1pPr algn="ctr">
              <a:defRPr sz="700" b="1">
                <a:solidFill>
                  <a:schemeClr val="tx1"/>
                </a:solidFill>
                <a:latin typeface="+mj-lt"/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717E6E68-87EB-C34E-85D5-C26372DFEC99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130273" y="132334"/>
            <a:ext cx="653952" cy="28302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5D7A1C0-94CD-D94F-A99F-21847E542637}"/>
              </a:ext>
            </a:extLst>
          </p:cNvPr>
          <p:cNvSpPr/>
          <p:nvPr userDrawn="1"/>
        </p:nvSpPr>
        <p:spPr>
          <a:xfrm rot="16200000">
            <a:off x="430003" y="4897709"/>
            <a:ext cx="45719" cy="59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486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81" r:id="rId3"/>
    <p:sldLayoutId id="2147483673" r:id="rId4"/>
    <p:sldLayoutId id="2147483662" r:id="rId5"/>
    <p:sldLayoutId id="2147483674" r:id="rId6"/>
    <p:sldLayoutId id="2147483675" r:id="rId7"/>
    <p:sldLayoutId id="2147483682" r:id="rId8"/>
    <p:sldLayoutId id="2147483676" r:id="rId9"/>
    <p:sldLayoutId id="2147483664" r:id="rId10"/>
    <p:sldLayoutId id="2147483666" r:id="rId11"/>
    <p:sldLayoutId id="2147483677" r:id="rId12"/>
    <p:sldLayoutId id="2147483678" r:id="rId13"/>
    <p:sldLayoutId id="2147483679" r:id="rId14"/>
    <p:sldLayoutId id="2147483667" r:id="rId15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i="0" kern="1000" spc="-70" baseline="0">
          <a:solidFill>
            <a:schemeClr val="tx1"/>
          </a:solidFill>
          <a:latin typeface="Franklin Gothic Demi Cond" panose="020B0706030402020204" pitchFamily="34" charset="0"/>
          <a:ea typeface="Roboto Black" panose="02000000000000000000" pitchFamily="2" charset="0"/>
          <a:cs typeface="Arial" panose="020B0604020202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SzPct val="90000"/>
        <a:buFont typeface="Wingdings" pitchFamily="2" charset="2"/>
        <a:buChar char="§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SzPct val="90000"/>
        <a:buFont typeface="Wingdings" pitchFamily="2" charset="2"/>
        <a:buChar char="§"/>
        <a:defRPr sz="15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126" userDrawn="1">
          <p15:clr>
            <a:srgbClr val="F26B43"/>
          </p15:clr>
        </p15:guide>
        <p15:guide id="3" pos="5602" userDrawn="1">
          <p15:clr>
            <a:srgbClr val="F26B43"/>
          </p15:clr>
        </p15:guide>
        <p15:guide id="4" pos="2880" userDrawn="1">
          <p15:clr>
            <a:srgbClr val="F26B43"/>
          </p15:clr>
        </p15:guide>
        <p15:guide id="5" orient="horz" pos="123" userDrawn="1">
          <p15:clr>
            <a:srgbClr val="F26B43"/>
          </p15:clr>
        </p15:guide>
        <p15:guide id="6" orient="horz" pos="3117" userDrawn="1">
          <p15:clr>
            <a:srgbClr val="F26B43"/>
          </p15:clr>
        </p15:guide>
        <p15:guide id="7" pos="570" userDrawn="1">
          <p15:clr>
            <a:srgbClr val="F26B43"/>
          </p15:clr>
        </p15:guide>
        <p15:guide id="8" pos="1155" userDrawn="1">
          <p15:clr>
            <a:srgbClr val="F26B43"/>
          </p15:clr>
        </p15:guide>
        <p15:guide id="9" pos="1728" userDrawn="1">
          <p15:clr>
            <a:srgbClr val="F26B43"/>
          </p15:clr>
        </p15:guide>
        <p15:guide id="10" pos="2304" userDrawn="1">
          <p15:clr>
            <a:srgbClr val="F26B43"/>
          </p15:clr>
        </p15:guide>
        <p15:guide id="11" pos="3456" userDrawn="1">
          <p15:clr>
            <a:srgbClr val="F26B43"/>
          </p15:clr>
        </p15:guide>
        <p15:guide id="12" pos="4035" userDrawn="1">
          <p15:clr>
            <a:srgbClr val="F26B43"/>
          </p15:clr>
        </p15:guide>
        <p15:guide id="13" pos="4608" userDrawn="1">
          <p15:clr>
            <a:srgbClr val="F26B43"/>
          </p15:clr>
        </p15:guide>
        <p15:guide id="14" pos="5180" userDrawn="1">
          <p15:clr>
            <a:srgbClr val="F26B43"/>
          </p15:clr>
        </p15:guide>
        <p15:guide id="15" orient="horz" pos="490" userDrawn="1">
          <p15:clr>
            <a:srgbClr val="F26B43"/>
          </p15:clr>
        </p15:guide>
        <p15:guide id="16" orient="horz" pos="985" userDrawn="1">
          <p15:clr>
            <a:srgbClr val="F26B43"/>
          </p15:clr>
        </p15:guide>
        <p15:guide id="17" orient="horz" pos="1475" userDrawn="1">
          <p15:clr>
            <a:srgbClr val="F26B43"/>
          </p15:clr>
        </p15:guide>
        <p15:guide id="18" orient="horz" pos="1962" userDrawn="1">
          <p15:clr>
            <a:srgbClr val="F26B43"/>
          </p15:clr>
        </p15:guide>
        <p15:guide id="19" orient="horz" pos="2458" userDrawn="1">
          <p15:clr>
            <a:srgbClr val="F26B43"/>
          </p15:clr>
        </p15:guide>
        <p15:guide id="20" orient="horz" pos="2950" userDrawn="1">
          <p15:clr>
            <a:srgbClr val="F26B43"/>
          </p15:clr>
        </p15:guide>
        <p15:guide id="21" pos="5437" userDrawn="1">
          <p15:clr>
            <a:srgbClr val="F26B43"/>
          </p15:clr>
        </p15:guide>
        <p15:guide id="22" orient="horz" userDrawn="1">
          <p15:clr>
            <a:srgbClr val="F26B43"/>
          </p15:clr>
        </p15:guide>
        <p15:guide id="23" pos="5760" userDrawn="1">
          <p15:clr>
            <a:srgbClr val="F26B43"/>
          </p15:clr>
        </p15:guide>
        <p15:guide id="24" orient="horz" pos="3240" userDrawn="1">
          <p15:clr>
            <a:srgbClr val="F26B43"/>
          </p15:clr>
        </p15:guide>
        <p15:guide id="2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6F21C7-56BC-A74B-BA53-D2D4021D1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Thyminotaur – </a:t>
            </a:r>
            <a:br>
              <a:rPr lang="fr-FR" dirty="0"/>
            </a:br>
            <a:r>
              <a:rPr lang="el-GR" dirty="0"/>
              <a:t>Ε</a:t>
            </a:r>
            <a:r>
              <a:rPr lang="fr-FR" dirty="0"/>
              <a:t>scaping the maze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0E3DCC4-356B-A340-9BF5-39AD9E3754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1999" y="2571750"/>
            <a:ext cx="4572001" cy="2156508"/>
          </a:xfrm>
        </p:spPr>
        <p:txBody>
          <a:bodyPr/>
          <a:lstStyle/>
          <a:p>
            <a:r>
              <a:rPr lang="fr-FR" b="1" dirty="0"/>
              <a:t>Mobile robotics project presentation</a:t>
            </a:r>
          </a:p>
          <a:p>
            <a:r>
              <a:rPr lang="fr-FR" b="1" dirty="0"/>
              <a:t>Date: </a:t>
            </a:r>
            <a:r>
              <a:rPr lang="fr-FR" dirty="0"/>
              <a:t>December 16</a:t>
            </a:r>
            <a:r>
              <a:rPr lang="fr-FR" baseline="30000" dirty="0"/>
              <a:t>th</a:t>
            </a:r>
            <a:r>
              <a:rPr lang="fr-FR" dirty="0"/>
              <a:t>, 2021</a:t>
            </a:r>
          </a:p>
          <a:p>
            <a:r>
              <a:rPr lang="fr-FR" b="1" dirty="0"/>
              <a:t>Authors: </a:t>
            </a:r>
            <a:r>
              <a:rPr lang="fr-FR" dirty="0"/>
              <a:t>Stephen Monnet, David Rüegg, Julien Burkhard, Sylvain Jacquart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880124D-0355-C54B-9126-82BC6AB6B368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-1614320" y="2385546"/>
            <a:ext cx="4126865" cy="911524"/>
          </a:xfrm>
        </p:spPr>
        <p:txBody>
          <a:bodyPr/>
          <a:lstStyle/>
          <a:p>
            <a:r>
              <a:rPr lang="fr-CH" sz="800" b="1" dirty="0"/>
              <a:t>Mobile robotics project presentation / Thyminotaur - </a:t>
            </a:r>
            <a:r>
              <a:rPr lang="el-GR" sz="800" b="1" dirty="0"/>
              <a:t>Ε</a:t>
            </a:r>
            <a:r>
              <a:rPr lang="fr-CH" sz="800" b="1" dirty="0"/>
              <a:t>scaping the maze</a:t>
            </a:r>
            <a:endParaRPr lang="fr-FR" sz="800" b="1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A9178B4-D530-1544-B47E-4E68F088924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 dirty="0"/>
              <a:t>Stephen Monnet, David Rüegg, Julien Burkhard, Sylvain Jacquart 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8253E77-58BB-5342-B218-CB0FEF98A9E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</a:t>
            </a:fld>
            <a:endParaRPr lang="fr-FR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66B61A9-C28E-47E3-8399-B6DEC26CF1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01571" y="360642"/>
            <a:ext cx="3670110" cy="19723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32057D-0220-4B2F-AF65-0FB8602618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577"/>
          <a:stretch/>
        </p:blipFill>
        <p:spPr>
          <a:xfrm>
            <a:off x="904875" y="2571750"/>
            <a:ext cx="3670429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070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9297D327-E67C-43C2-A67F-F1CCAD0704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2407" y="1058627"/>
            <a:ext cx="5346755" cy="2988606"/>
          </a:xfrm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0ADC9092-B8AD-9448-9690-13D94442A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5" y="131032"/>
            <a:ext cx="4369254" cy="1072753"/>
          </a:xfrm>
        </p:spPr>
        <p:txBody>
          <a:bodyPr/>
          <a:lstStyle/>
          <a:p>
            <a:r>
              <a:rPr lang="fr-FR" dirty="0"/>
              <a:t>Global project presentation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0AD287-D36E-824B-97DA-B5B92B4291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401365" y="2598501"/>
            <a:ext cx="3700955" cy="911524"/>
          </a:xfrm>
        </p:spPr>
        <p:txBody>
          <a:bodyPr/>
          <a:lstStyle/>
          <a:p>
            <a:r>
              <a:rPr lang="en-US" sz="800" b="1" dirty="0"/>
              <a:t>Mobile robotics project presentation / Thyminotaur - Εscaping the maze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DD9CD81-F741-E34D-918B-879020443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Stephen Monnet, David Rüegg, Julien Burkhard, Sylvain Jacquart 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C95DC5-778C-474A-AD7D-E5E2435C9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</a:t>
            </a:fld>
            <a:endParaRPr lang="fr-FR" dirty="0"/>
          </a:p>
        </p:txBody>
      </p:sp>
      <p:pic>
        <p:nvPicPr>
          <p:cNvPr id="10" name="Picture 9" descr="A picture containing text, indoor, computer&#10;&#10;Description automatically generated">
            <a:extLst>
              <a:ext uri="{FF2B5EF4-FFF2-40B4-BE49-F238E27FC236}">
                <a16:creationId xmlns:a16="http://schemas.microsoft.com/office/drawing/2014/main" id="{9E338235-697F-4D16-8076-018B1B3532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8848" y="1058627"/>
            <a:ext cx="2776654" cy="3316559"/>
          </a:xfrm>
          <a:prstGeom prst="rect">
            <a:avLst/>
          </a:prstGeom>
        </p:spPr>
      </p:pic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BD3AD028-E566-404C-8357-072D734762F8}"/>
              </a:ext>
            </a:extLst>
          </p:cNvPr>
          <p:cNvSpPr txBox="1">
            <a:spLocks/>
          </p:cNvSpPr>
          <p:nvPr/>
        </p:nvSpPr>
        <p:spPr>
          <a:xfrm>
            <a:off x="612407" y="4230028"/>
            <a:ext cx="7726363" cy="913472"/>
          </a:xfrm>
          <a:prstGeom prst="rect">
            <a:avLst/>
          </a:prstGeom>
        </p:spPr>
        <p:txBody>
          <a:bodyPr vert="horz" lIns="18000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SzPct val="90000"/>
              <a:buFont typeface="Wingdings" pitchFamily="2" charset="2"/>
              <a:buChar char="§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SzPct val="90000"/>
              <a:buFont typeface="Wingdings" pitchFamily="2" charset="2"/>
              <a:buChar char="§"/>
              <a:defRPr sz="15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latin typeface="Calibri" panose="020F0502020204030204" pitchFamily="34" charset="0"/>
                <a:cs typeface="Calibri" panose="020F0502020204030204" pitchFamily="34" charset="0"/>
              </a:rPr>
              <a:t>① </a:t>
            </a:r>
            <a:r>
              <a:rPr lang="fr-CH" dirty="0"/>
              <a:t>Camera detection	</a:t>
            </a:r>
            <a:r>
              <a:rPr lang="fr-CH" dirty="0">
                <a:latin typeface="Calibri" panose="020F0502020204030204" pitchFamily="34" charset="0"/>
                <a:cs typeface="Calibri" panose="020F0502020204030204" pitchFamily="34" charset="0"/>
              </a:rPr>
              <a:t>② Path to nearest exit</a:t>
            </a:r>
            <a:endParaRPr lang="fr-CH" dirty="0"/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③ Path recompilation	④ Obstacle avoidance	⑤ End on exit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294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0ADC9092-B8AD-9448-9690-13D94442A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Vision part 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0AD287-D36E-824B-97DA-B5B92B4291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401365" y="2598501"/>
            <a:ext cx="3700955" cy="911524"/>
          </a:xfrm>
        </p:spPr>
        <p:txBody>
          <a:bodyPr/>
          <a:lstStyle/>
          <a:p>
            <a:r>
              <a:rPr lang="en-US" sz="800" b="1" dirty="0"/>
              <a:t>Mobile robotics project presentation / Thyminotaur - Εscaping the maze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DD9CD81-F741-E34D-918B-879020443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Stephen Monnet, David Rüegg, Julien Burkhard, Sylvain Jacquart 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C95DC5-778C-474A-AD7D-E5E2435C9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</a:t>
            </a:fld>
            <a:endParaRPr lang="fr-FR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5CBC614-9610-4FF0-82BB-74A9AA1AD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878364"/>
            <a:ext cx="7726363" cy="3386772"/>
          </a:xfrm>
        </p:spPr>
        <p:txBody>
          <a:bodyPr/>
          <a:lstStyle/>
          <a:p>
            <a:r>
              <a:rPr lang="fr-CH" dirty="0"/>
              <a:t>Camera calibration</a:t>
            </a:r>
          </a:p>
          <a:p>
            <a:r>
              <a:rPr lang="fr-CH" dirty="0"/>
              <a:t>Global navigation</a:t>
            </a:r>
          </a:p>
          <a:p>
            <a:endParaRPr lang="en-US" dirty="0"/>
          </a:p>
        </p:txBody>
      </p:sp>
      <p:pic>
        <p:nvPicPr>
          <p:cNvPr id="11" name="Picture 10" descr="A picture containing text, businesscard&#10;&#10;Description automatically generated">
            <a:extLst>
              <a:ext uri="{FF2B5EF4-FFF2-40B4-BE49-F238E27FC236}">
                <a16:creationId xmlns:a16="http://schemas.microsoft.com/office/drawing/2014/main" id="{ED7F30EB-9CA2-40D2-A75B-29D78808D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374" y="1894488"/>
            <a:ext cx="7323364" cy="3010253"/>
          </a:xfrm>
          <a:prstGeom prst="rect">
            <a:avLst/>
          </a:prstGeom>
        </p:spPr>
      </p:pic>
      <p:pic>
        <p:nvPicPr>
          <p:cNvPr id="13" name="Picture 12" descr="A picture containing text, tiled, tile&#10;&#10;Description automatically generated">
            <a:extLst>
              <a:ext uri="{FF2B5EF4-FFF2-40B4-BE49-F238E27FC236}">
                <a16:creationId xmlns:a16="http://schemas.microsoft.com/office/drawing/2014/main" id="{4276BC3C-3CD3-4958-B29A-1554411D6A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0509" y="85958"/>
            <a:ext cx="2509229" cy="1771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629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0ADC9092-B8AD-9448-9690-13D94442A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Motion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0AD287-D36E-824B-97DA-B5B92B4291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401365" y="2598501"/>
            <a:ext cx="3700955" cy="911524"/>
          </a:xfrm>
        </p:spPr>
        <p:txBody>
          <a:bodyPr/>
          <a:lstStyle/>
          <a:p>
            <a:r>
              <a:rPr lang="en-US" sz="800" b="1" dirty="0"/>
              <a:t>Mobile robotics project presentation / Thyminotaur - Εscaping the maze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DD9CD81-F741-E34D-918B-879020443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Stephen Monnet, David Rüegg, Julien Burkhard, Sylvain Jacquart 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C95DC5-778C-474A-AD7D-E5E2435C9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</a:t>
            </a:fld>
            <a:endParaRPr lang="fr-FR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5CBC614-9610-4FF0-82BB-74A9AA1AD3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Local navigation</a:t>
            </a:r>
          </a:p>
          <a:p>
            <a:r>
              <a:rPr lang="fr-CH" dirty="0"/>
              <a:t>Motion control</a:t>
            </a:r>
          </a:p>
          <a:p>
            <a:endParaRPr lang="fr-CH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690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0ADC9092-B8AD-9448-9690-13D94442A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Kalman filtering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0AD287-D36E-824B-97DA-B5B92B4291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401365" y="2598501"/>
            <a:ext cx="3700955" cy="911524"/>
          </a:xfrm>
        </p:spPr>
        <p:txBody>
          <a:bodyPr/>
          <a:lstStyle/>
          <a:p>
            <a:r>
              <a:rPr lang="en-US" sz="800" b="1" dirty="0"/>
              <a:t>Mobile robotics project presentation / Thyminotaur - Εscaping the maze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DD9CD81-F741-E34D-918B-879020443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Stephen Monnet, David Rüegg, Julien Burkhard, Sylvain Jacquart 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C95DC5-778C-474A-AD7D-E5E2435C9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</a:t>
            </a:fld>
            <a:endParaRPr lang="fr-FR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C19A738-163D-47F2-A409-E19B64C58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091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0ADC9092-B8AD-9448-9690-13D94442A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6" y="131032"/>
            <a:ext cx="2564946" cy="1072753"/>
          </a:xfrm>
        </p:spPr>
        <p:txBody>
          <a:bodyPr/>
          <a:lstStyle/>
          <a:p>
            <a:r>
              <a:rPr lang="fr-FR" dirty="0"/>
              <a:t>Live demo (back-up video)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0AD287-D36E-824B-97DA-B5B92B4291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401365" y="2598501"/>
            <a:ext cx="3700955" cy="911524"/>
          </a:xfrm>
        </p:spPr>
        <p:txBody>
          <a:bodyPr/>
          <a:lstStyle/>
          <a:p>
            <a:r>
              <a:rPr lang="en-US" sz="800" b="1" dirty="0"/>
              <a:t>Mobile robotics project presentation / Thyminotaur - Εscaping the maze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DD9CD81-F741-E34D-918B-879020443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Stephen Monnet, David Rüegg, Julien Burkhard, Sylvain Jacquart 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C95DC5-778C-474A-AD7D-E5E2435C9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</a:t>
            </a:fld>
            <a:endParaRPr lang="fr-FR" dirty="0"/>
          </a:p>
        </p:txBody>
      </p:sp>
      <p:pic>
        <p:nvPicPr>
          <p:cNvPr id="2" name="392243_movie">
            <a:hlinkClick r:id="" action="ppaction://media"/>
            <a:extLst>
              <a:ext uri="{FF2B5EF4-FFF2-40B4-BE49-F238E27FC236}">
                <a16:creationId xmlns:a16="http://schemas.microsoft.com/office/drawing/2014/main" id="{3F943D54-DF66-440D-9FA2-4522DC1C7D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69822" y="0"/>
            <a:ext cx="4114800" cy="5143500"/>
          </a:xfrm>
          <a:prstGeom prst="rect">
            <a:avLst/>
          </a:prstGeom>
        </p:spPr>
      </p:pic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4F17ECD6-D0C8-417C-8F9D-0558C1D994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26973" y="95251"/>
            <a:ext cx="1226002" cy="607893"/>
          </a:xfrm>
          <a:prstGeom prst="rect">
            <a:avLst/>
          </a:prstGeom>
        </p:spPr>
      </p:pic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1F0C2D69-3E83-4504-A363-2D3C941BD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2124074"/>
            <a:ext cx="7726363" cy="2826385"/>
          </a:xfrm>
        </p:spPr>
        <p:txBody>
          <a:bodyPr/>
          <a:lstStyle/>
          <a:p>
            <a:r>
              <a:rPr lang="fr-CH" dirty="0"/>
              <a:t>Path planning</a:t>
            </a:r>
          </a:p>
          <a:p>
            <a:r>
              <a:rPr lang="fr-CH" dirty="0"/>
              <a:t>Closest exit</a:t>
            </a:r>
          </a:p>
          <a:p>
            <a:r>
              <a:rPr lang="fr-CH" dirty="0"/>
              <a:t>Obstacle avoidance</a:t>
            </a:r>
          </a:p>
          <a:p>
            <a:r>
              <a:rPr lang="fr-CH" dirty="0"/>
              <a:t>No wall touched</a:t>
            </a:r>
          </a:p>
          <a:p>
            <a:r>
              <a:rPr lang="fr-CH" dirty="0"/>
              <a:t>Stop at finish line</a:t>
            </a:r>
          </a:p>
          <a:p>
            <a:pPr marL="0" indent="0">
              <a:buNone/>
            </a:pPr>
            <a:endParaRPr lang="fr-CH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15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1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EPFL - New Colors 2019">
      <a:dk1>
        <a:srgbClr val="413C3A"/>
      </a:dk1>
      <a:lt1>
        <a:srgbClr val="FFFFFF"/>
      </a:lt1>
      <a:dk2>
        <a:srgbClr val="413C3A"/>
      </a:dk2>
      <a:lt2>
        <a:srgbClr val="CAC7C7"/>
      </a:lt2>
      <a:accent1>
        <a:srgbClr val="E30613"/>
      </a:accent1>
      <a:accent2>
        <a:srgbClr val="00A79F"/>
      </a:accent2>
      <a:accent3>
        <a:srgbClr val="413C3A"/>
      </a:accent3>
      <a:accent4>
        <a:srgbClr val="007480"/>
      </a:accent4>
      <a:accent5>
        <a:srgbClr val="F39869"/>
      </a:accent5>
      <a:accent6>
        <a:srgbClr val="B51F1F"/>
      </a:accent6>
      <a:hlink>
        <a:srgbClr val="ED6E9C"/>
      </a:hlink>
      <a:folHlink>
        <a:srgbClr val="4F8FCC"/>
      </a:folHlink>
    </a:clrScheme>
    <a:fontScheme name="EPFL_Beta2">
      <a:majorFont>
        <a:latin typeface="Franklin Gothic Demi Cond"/>
        <a:ea typeface=""/>
        <a:cs typeface=""/>
      </a:majorFont>
      <a:minorFont>
        <a:latin typeface="Arial"/>
        <a:ea typeface=""/>
        <a:cs typeface="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EPFL_Beta2" id="{6A525B41-3E68-491F-A6C9-0B15EA1321FE}" vid="{993E2952-EB5D-4425-8012-1B04381EBC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FC127AB4946248A5685C1F92D54FFE" ma:contentTypeVersion="0" ma:contentTypeDescription="Crée un document." ma:contentTypeScope="" ma:versionID="ef3ff242486930b75c69099c0dd02c57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ab09c1ba23edfaa45a5e9d385267c9b5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F8CE09B-89B1-4B5D-BED2-87C84F07771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266205E9-12FC-4D6C-B0C7-1E9025EEB15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48A6C70-7FF5-480A-B09B-7D0A19B2F431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Thème Office</Template>
  <TotalTime>529</TotalTime>
  <Words>222</Words>
  <Application>Microsoft Office PowerPoint</Application>
  <PresentationFormat>On-screen Show (16:9)</PresentationFormat>
  <Paragraphs>41</Paragraphs>
  <Slides>6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Franklin Gothic Demi Cond</vt:lpstr>
      <vt:lpstr>Wingdings</vt:lpstr>
      <vt:lpstr>Thème Office</vt:lpstr>
      <vt:lpstr>Thyminotaur –  Εscaping the maze</vt:lpstr>
      <vt:lpstr>Global project presentation</vt:lpstr>
      <vt:lpstr>Vision part </vt:lpstr>
      <vt:lpstr>Motion</vt:lpstr>
      <vt:lpstr>Kalman filtering</vt:lpstr>
      <vt:lpstr>Live demo (back-up video)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EPFL</dc:title>
  <dc:creator>Utilisateur Microsoft Office</dc:creator>
  <cp:lastModifiedBy>Sylvain</cp:lastModifiedBy>
  <cp:revision>67</cp:revision>
  <dcterms:created xsi:type="dcterms:W3CDTF">2019-04-02T06:24:35Z</dcterms:created>
  <dcterms:modified xsi:type="dcterms:W3CDTF">2021-12-05T22:29:28Z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0x0101001BFC127AB4946248A5685C1F92D54FFE</vt:lpwstr>
  </property>
</Properties>
</file>

<file path=docProps/thumbnail.jpeg>
</file>